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92" r:id="rId1"/>
    <p:sldMasterId id="2147484204" r:id="rId2"/>
  </p:sldMasterIdLst>
  <p:sldIdLst>
    <p:sldId id="263" r:id="rId3"/>
    <p:sldId id="257" r:id="rId4"/>
    <p:sldId id="259" r:id="rId5"/>
    <p:sldId id="268" r:id="rId6"/>
    <p:sldId id="260" r:id="rId7"/>
    <p:sldId id="264" r:id="rId8"/>
    <p:sldId id="265" r:id="rId9"/>
    <p:sldId id="266" r:id="rId10"/>
    <p:sldId id="262" r:id="rId11"/>
    <p:sldId id="269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A7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57" autoAdjust="0"/>
  </p:normalViewPr>
  <p:slideViewPr>
    <p:cSldViewPr snapToGrid="0" snapToObjects="1">
      <p:cViewPr varScale="1">
        <p:scale>
          <a:sx n="60" d="100"/>
          <a:sy n="60" d="100"/>
        </p:scale>
        <p:origin x="-7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5224-9F81-3B49-9BF1-5C545613F5C8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5224-9F81-3B49-9BF1-5C545613F5C8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DE3-4E89-E646-97DC-E44594E4C4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5224-9F81-3B49-9BF1-5C545613F5C8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DE3-4E89-E646-97DC-E44594E4C4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5224-9F81-3B49-9BF1-5C545613F5C8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064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5224-9F81-3B49-9BF1-5C545613F5C8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DE3-4E89-E646-97DC-E44594E4C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646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5224-9F81-3B49-9BF1-5C545613F5C8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038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5224-9F81-3B49-9BF1-5C545613F5C8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DE3-4E89-E646-97DC-E44594E4C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01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5224-9F81-3B49-9BF1-5C545613F5C8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DE3-4E89-E646-97DC-E44594E4C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9783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5224-9F81-3B49-9BF1-5C545613F5C8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DE3-4E89-E646-97DC-E44594E4C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9778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5224-9F81-3B49-9BF1-5C545613F5C8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DE3-4E89-E646-97DC-E44594E4C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3918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5224-9F81-3B49-9BF1-5C545613F5C8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442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5224-9F81-3B49-9BF1-5C545613F5C8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DE3-4E89-E646-97DC-E44594E4C4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5224-9F81-3B49-9BF1-5C545613F5C8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DE3-4E89-E646-97DC-E44594E4C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357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5224-9F81-3B49-9BF1-5C545613F5C8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DE3-4E89-E646-97DC-E44594E4C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332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5224-9F81-3B49-9BF1-5C545613F5C8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DE3-4E89-E646-97DC-E44594E4C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866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5224-9F81-3B49-9BF1-5C545613F5C8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5224-9F81-3B49-9BF1-5C545613F5C8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DE3-4E89-E646-97DC-E44594E4C4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5224-9F81-3B49-9BF1-5C545613F5C8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DE3-4E89-E646-97DC-E44594E4C4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5224-9F81-3B49-9BF1-5C545613F5C8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DE3-4E89-E646-97DC-E44594E4C4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5224-9F81-3B49-9BF1-5C545613F5C8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DE3-4E89-E646-97DC-E44594E4C4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35224-9F81-3B49-9BF1-5C545613F5C8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CC35224-9F81-3B49-9BF1-5C545613F5C8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D5EE3DE3-4E89-E646-97DC-E44594E4C49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CC35224-9F81-3B49-9BF1-5C545613F5C8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5EE3DE3-4E89-E646-97DC-E44594E4C49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3" r:id="rId1"/>
    <p:sldLayoutId id="2147484194" r:id="rId2"/>
    <p:sldLayoutId id="2147484195" r:id="rId3"/>
    <p:sldLayoutId id="2147484196" r:id="rId4"/>
    <p:sldLayoutId id="2147484197" r:id="rId5"/>
    <p:sldLayoutId id="2147484198" r:id="rId6"/>
    <p:sldLayoutId id="2147484199" r:id="rId7"/>
    <p:sldLayoutId id="2147484200" r:id="rId8"/>
    <p:sldLayoutId id="2147484201" r:id="rId9"/>
    <p:sldLayoutId id="2147484202" r:id="rId10"/>
    <p:sldLayoutId id="214748420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35224-9F81-3B49-9BF1-5C545613F5C8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E3DE3-4E89-E646-97DC-E44594E4C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23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5" r:id="rId1"/>
    <p:sldLayoutId id="2147484206" r:id="rId2"/>
    <p:sldLayoutId id="2147484207" r:id="rId3"/>
    <p:sldLayoutId id="2147484208" r:id="rId4"/>
    <p:sldLayoutId id="2147484209" r:id="rId5"/>
    <p:sldLayoutId id="2147484210" r:id="rId6"/>
    <p:sldLayoutId id="2147484211" r:id="rId7"/>
    <p:sldLayoutId id="2147484212" r:id="rId8"/>
    <p:sldLayoutId id="2147484213" r:id="rId9"/>
    <p:sldLayoutId id="2147484214" r:id="rId10"/>
    <p:sldLayoutId id="214748421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49777" y="650501"/>
            <a:ext cx="5284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Pump-Probe Spectroscopy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1780" y="1566334"/>
            <a:ext cx="3993444" cy="29950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98332" y="5402112"/>
            <a:ext cx="194155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Chelsey Dorow</a:t>
            </a:r>
            <a:endParaRPr lang="en-US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3714564" y="5854890"/>
            <a:ext cx="16399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Physics 211a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70799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44286" y="1194526"/>
            <a:ext cx="7728857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References:</a:t>
            </a:r>
          </a:p>
          <a:p>
            <a:endParaRPr lang="en-US" sz="1600" dirty="0"/>
          </a:p>
          <a:p>
            <a:r>
              <a:rPr lang="en-US" sz="1600" dirty="0" err="1" smtClean="0"/>
              <a:t>Nalitov</a:t>
            </a:r>
            <a:r>
              <a:rPr lang="en-US" sz="1600" dirty="0"/>
              <a:t>, A. V., et al. "Nonlinear optical probe of indirect </a:t>
            </a:r>
            <a:r>
              <a:rPr lang="en-US" sz="1600" dirty="0" err="1"/>
              <a:t>excitons</a:t>
            </a:r>
            <a:r>
              <a:rPr lang="en-US" sz="1600" dirty="0"/>
              <a:t>." </a:t>
            </a:r>
            <a:r>
              <a:rPr lang="en-US" sz="1600" i="1" dirty="0"/>
              <a:t>Physical Review B</a:t>
            </a:r>
            <a:r>
              <a:rPr lang="en-US" sz="1600" dirty="0"/>
              <a:t> 89.15 (2014): 155309</a:t>
            </a:r>
            <a:r>
              <a:rPr lang="en-US" sz="1600" dirty="0" smtClean="0"/>
              <a:t>.</a:t>
            </a:r>
          </a:p>
          <a:p>
            <a:endParaRPr lang="en-US" sz="1600" dirty="0"/>
          </a:p>
          <a:p>
            <a:r>
              <a:rPr lang="en-US" sz="1600" dirty="0" err="1" smtClean="0"/>
              <a:t>Andreakou</a:t>
            </a:r>
            <a:r>
              <a:rPr lang="en-US" sz="1600" dirty="0"/>
              <a:t>, P., et al. "Nonlinear optical spectroscopy of indirect </a:t>
            </a:r>
            <a:r>
              <a:rPr lang="en-US" sz="1600" dirty="0" err="1"/>
              <a:t>excitons</a:t>
            </a:r>
            <a:r>
              <a:rPr lang="en-US" sz="1600" dirty="0"/>
              <a:t> in biased coupled quantum wells." </a:t>
            </a:r>
            <a:r>
              <a:rPr lang="en-US" sz="1600" i="1" dirty="0" err="1"/>
              <a:t>arXiv</a:t>
            </a:r>
            <a:r>
              <a:rPr lang="en-US" sz="1600" i="1" dirty="0"/>
              <a:t> preprint arXiv:1407.5500</a:t>
            </a:r>
            <a:r>
              <a:rPr lang="en-US" sz="1600" dirty="0"/>
              <a:t> (2014)</a:t>
            </a:r>
            <a:r>
              <a:rPr lang="en-US" sz="1600" dirty="0" smtClean="0"/>
              <a:t>.</a:t>
            </a:r>
          </a:p>
          <a:p>
            <a:endParaRPr lang="en-US" sz="1600" dirty="0"/>
          </a:p>
          <a:p>
            <a:r>
              <a:rPr lang="en-US" sz="1600" dirty="0" err="1" smtClean="0"/>
              <a:t>Abramczyk</a:t>
            </a:r>
            <a:r>
              <a:rPr lang="en-US" sz="1600" dirty="0"/>
              <a:t>, </a:t>
            </a:r>
            <a:r>
              <a:rPr lang="en-US" sz="1600" dirty="0" err="1"/>
              <a:t>Halina</a:t>
            </a:r>
            <a:r>
              <a:rPr lang="en-US" sz="1600" dirty="0"/>
              <a:t>. Introduction to Laser Spectroscopy. Amsterdam: Elsevier, 2005</a:t>
            </a:r>
            <a:r>
              <a:rPr lang="en-US" sz="1600" dirty="0" smtClean="0"/>
              <a:t>.</a:t>
            </a:r>
          </a:p>
          <a:p>
            <a:endParaRPr lang="en-US" sz="1600" dirty="0"/>
          </a:p>
          <a:p>
            <a:r>
              <a:rPr lang="en-US" sz="1600" dirty="0" err="1"/>
              <a:t>Amnon</a:t>
            </a:r>
            <a:r>
              <a:rPr lang="en-US" sz="1600" dirty="0"/>
              <a:t> </a:t>
            </a:r>
            <a:r>
              <a:rPr lang="en-US" sz="1600" dirty="0" err="1"/>
              <a:t>Yariv</a:t>
            </a:r>
            <a:r>
              <a:rPr lang="en-US" sz="1600" dirty="0"/>
              <a:t>. Optical Electronics. Saunders College Publishing, Philadelphia, 4 edition, 1991</a:t>
            </a:r>
            <a:r>
              <a:rPr lang="en-US" sz="1600" dirty="0" smtClean="0"/>
              <a:t>.</a:t>
            </a:r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349472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Applications of Pump-probe Spectroscopy</a:t>
            </a:r>
            <a:endParaRPr lang="en-US" sz="30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73984" y="3078643"/>
            <a:ext cx="8229600" cy="2777466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/>
              <a:t>A</a:t>
            </a:r>
            <a:r>
              <a:rPr lang="en-US" sz="2800" dirty="0" smtClean="0"/>
              <a:t>tomic </a:t>
            </a:r>
            <a:r>
              <a:rPr lang="en-US" sz="2800" dirty="0"/>
              <a:t>motion during chemical </a:t>
            </a:r>
            <a:r>
              <a:rPr lang="en-US" sz="2800" dirty="0" smtClean="0"/>
              <a:t>reactions.</a:t>
            </a:r>
          </a:p>
          <a:p>
            <a:endParaRPr lang="en-US" sz="2800" dirty="0" smtClean="0"/>
          </a:p>
          <a:p>
            <a:r>
              <a:rPr lang="en-US" sz="2800" dirty="0"/>
              <a:t>M</a:t>
            </a:r>
            <a:r>
              <a:rPr lang="en-US" sz="2800" dirty="0" smtClean="0"/>
              <a:t>olecular vibrations.</a:t>
            </a:r>
          </a:p>
          <a:p>
            <a:endParaRPr lang="en-US" sz="2800" dirty="0"/>
          </a:p>
          <a:p>
            <a:r>
              <a:rPr lang="en-US" sz="2800" dirty="0"/>
              <a:t>P</a:t>
            </a:r>
            <a:r>
              <a:rPr lang="en-US" sz="2800" dirty="0" smtClean="0"/>
              <a:t>hoton </a:t>
            </a:r>
            <a:r>
              <a:rPr lang="en-US" sz="2800" dirty="0"/>
              <a:t>absorption and </a:t>
            </a:r>
            <a:r>
              <a:rPr lang="en-US" sz="2800" dirty="0" smtClean="0"/>
              <a:t>emission.</a:t>
            </a:r>
          </a:p>
          <a:p>
            <a:endParaRPr lang="en-US" sz="2800" dirty="0" smtClean="0"/>
          </a:p>
          <a:p>
            <a:r>
              <a:rPr lang="en-US" sz="2800" dirty="0"/>
              <a:t>M</a:t>
            </a:r>
            <a:r>
              <a:rPr lang="en-US" sz="2800" dirty="0" smtClean="0"/>
              <a:t>any </a:t>
            </a:r>
            <a:r>
              <a:rPr lang="en-US" sz="2800" dirty="0"/>
              <a:t>scattering </a:t>
            </a:r>
            <a:r>
              <a:rPr lang="en-US" sz="2800" dirty="0" smtClean="0"/>
              <a:t>phenomena. </a:t>
            </a:r>
          </a:p>
          <a:p>
            <a:endParaRPr lang="en-US" sz="2800" dirty="0"/>
          </a:p>
          <a:p>
            <a:r>
              <a:rPr lang="en-US" sz="2800" dirty="0" smtClean="0"/>
              <a:t>Other processes that occur on fast time scales (up to ~10</a:t>
            </a:r>
            <a:r>
              <a:rPr lang="en-US" sz="2800" baseline="30000" dirty="0" smtClean="0"/>
              <a:t>-18</a:t>
            </a:r>
            <a:r>
              <a:rPr lang="en-US" sz="2800" dirty="0" smtClean="0"/>
              <a:t>s).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54000" y="1794994"/>
            <a:ext cx="80574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Pump-probe is a </a:t>
            </a:r>
            <a:r>
              <a:rPr lang="en-US" sz="2800" b="1" dirty="0" smtClean="0"/>
              <a:t>time resolved measurement</a:t>
            </a:r>
            <a:r>
              <a:rPr lang="en-US" sz="2800" dirty="0" smtClean="0"/>
              <a:t>, useful for studying </a:t>
            </a:r>
            <a:r>
              <a:rPr lang="en-US" sz="2800" b="1" dirty="0" smtClean="0"/>
              <a:t>dynamics of fast processes</a:t>
            </a:r>
            <a:r>
              <a:rPr lang="en-US" sz="2800" dirty="0" smtClean="0"/>
              <a:t>: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3540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Experimental Technique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310" y="1775191"/>
            <a:ext cx="8229600" cy="462560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Pump beam: excites sample from equilibrium.</a:t>
            </a:r>
          </a:p>
          <a:p>
            <a:endParaRPr lang="en-US" sz="2800" dirty="0" smtClean="0"/>
          </a:p>
          <a:p>
            <a:r>
              <a:rPr lang="en-US" sz="2800" dirty="0" smtClean="0"/>
              <a:t>Probe beam: measures decay back to equilibrium.</a:t>
            </a:r>
          </a:p>
          <a:p>
            <a:pPr marL="118872" indent="0">
              <a:buNone/>
            </a:pPr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90" y="3660766"/>
            <a:ext cx="7598918" cy="24125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994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310657"/>
            <a:ext cx="3620931" cy="4349030"/>
          </a:xfrm>
        </p:spPr>
        <p:txBody>
          <a:bodyPr>
            <a:normAutofit/>
          </a:bodyPr>
          <a:lstStyle/>
          <a:p>
            <a:r>
              <a:rPr lang="en-US" sz="2600" dirty="0" smtClean="0"/>
              <a:t>Pump excites electrons from E</a:t>
            </a:r>
            <a:r>
              <a:rPr lang="en-US" sz="2600" baseline="-25000" dirty="0" smtClean="0"/>
              <a:t>1</a:t>
            </a:r>
            <a:r>
              <a:rPr lang="en-US" sz="2600" dirty="0" smtClean="0"/>
              <a:t> to E</a:t>
            </a:r>
            <a:r>
              <a:rPr lang="en-US" sz="2600" baseline="-25000" dirty="0" smtClean="0"/>
              <a:t>2</a:t>
            </a:r>
            <a:r>
              <a:rPr lang="en-US" sz="2600" dirty="0" smtClean="0"/>
              <a:t>.</a:t>
            </a:r>
          </a:p>
          <a:p>
            <a:endParaRPr lang="en-US" sz="2600" dirty="0" smtClean="0"/>
          </a:p>
          <a:p>
            <a:r>
              <a:rPr lang="en-US" sz="2600" dirty="0" smtClean="0"/>
              <a:t>Probe sees fewer electrons in E</a:t>
            </a:r>
            <a:r>
              <a:rPr lang="en-US" sz="2600" baseline="-25000" dirty="0" smtClean="0"/>
              <a:t>1 </a:t>
            </a:r>
            <a:r>
              <a:rPr lang="en-US" sz="2600" dirty="0" smtClean="0"/>
              <a:t>that can be excited, less absorption.</a:t>
            </a:r>
            <a:endParaRPr lang="en-US" sz="2600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r>
              <a:rPr lang="en-US" sz="3000" dirty="0" smtClean="0"/>
              <a:t>Population Dynamics with Pump-probe</a:t>
            </a:r>
            <a:endParaRPr lang="en-US" sz="3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2538" y="2437279"/>
            <a:ext cx="5605824" cy="32842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31437" y="1795493"/>
            <a:ext cx="3414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Relative absorption of probe pulse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5362204" y="5681787"/>
            <a:ext cx="479778" cy="330394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983094" y="5827515"/>
            <a:ext cx="2684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Pump</a:t>
            </a:r>
            <a:r>
              <a:rPr lang="en-US" dirty="0" smtClean="0"/>
              <a:t> pulse applied at t=0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5983094" y="3566207"/>
            <a:ext cx="355601" cy="556626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225807" y="2919876"/>
            <a:ext cx="1961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Less absorption after pump pulse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698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Ultrafast Laser Pulses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0124" y="1605857"/>
            <a:ext cx="4164543" cy="5139253"/>
          </a:xfrm>
        </p:spPr>
        <p:txBody>
          <a:bodyPr>
            <a:normAutofit lnSpcReduction="10000"/>
          </a:bodyPr>
          <a:lstStyle/>
          <a:p>
            <a:r>
              <a:rPr lang="en-US" sz="2600" dirty="0" smtClean="0"/>
              <a:t>Active medium is excited with pumping energy.</a:t>
            </a:r>
          </a:p>
          <a:p>
            <a:endParaRPr lang="en-US" sz="2600" dirty="0" smtClean="0"/>
          </a:p>
          <a:p>
            <a:r>
              <a:rPr lang="en-US" sz="2600" dirty="0" smtClean="0"/>
              <a:t>Light is emitted via spontaneous and </a:t>
            </a:r>
            <a:r>
              <a:rPr lang="en-US" sz="2600" b="1" dirty="0" smtClean="0"/>
              <a:t>stimulated emission</a:t>
            </a:r>
            <a:r>
              <a:rPr lang="en-US" sz="2600" dirty="0" smtClean="0"/>
              <a:t>.</a:t>
            </a:r>
          </a:p>
          <a:p>
            <a:endParaRPr lang="en-US" sz="2600" dirty="0" smtClean="0"/>
          </a:p>
          <a:p>
            <a:r>
              <a:rPr lang="en-US" sz="2600" dirty="0" smtClean="0"/>
              <a:t>Some modes are </a:t>
            </a:r>
            <a:r>
              <a:rPr lang="en-US" sz="2600" dirty="0"/>
              <a:t>reinforced as standing </a:t>
            </a:r>
            <a:r>
              <a:rPr lang="en-US" sz="2600" dirty="0" smtClean="0"/>
              <a:t>waves.</a:t>
            </a:r>
          </a:p>
          <a:p>
            <a:endParaRPr lang="en-US" sz="2600" dirty="0" smtClean="0"/>
          </a:p>
          <a:p>
            <a:r>
              <a:rPr lang="en-US" sz="2600" dirty="0" smtClean="0"/>
              <a:t>Reinforced modes are at </a:t>
            </a:r>
            <a:r>
              <a:rPr lang="en-US" sz="2600" b="1" dirty="0" smtClean="0"/>
              <a:t>random phases.</a:t>
            </a:r>
          </a:p>
          <a:p>
            <a:pPr marL="118872" indent="0">
              <a:buNone/>
            </a:pPr>
            <a:endParaRPr lang="en-US" sz="2600" dirty="0" smtClean="0"/>
          </a:p>
          <a:p>
            <a:endParaRPr lang="en-US" sz="2600" dirty="0"/>
          </a:p>
        </p:txBody>
      </p:sp>
      <p:sp>
        <p:nvSpPr>
          <p:cNvPr id="4" name="TextBox 3"/>
          <p:cNvSpPr txBox="1"/>
          <p:nvPr/>
        </p:nvSpPr>
        <p:spPr>
          <a:xfrm>
            <a:off x="3852333" y="776111"/>
            <a:ext cx="1595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Ultrafast lasers</a:t>
            </a:r>
          </a:p>
          <a:p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33" y="2398887"/>
            <a:ext cx="4352926" cy="235270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1425222" y="5587994"/>
            <a:ext cx="1057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err="1"/>
              <a:t>λ</a:t>
            </a:r>
            <a:r>
              <a:rPr lang="en-US" sz="2400" i="1" dirty="0"/>
              <a:t>=2L/n</a:t>
            </a:r>
            <a:r>
              <a:rPr lang="en-US" sz="2400" dirty="0"/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220" y="5164667"/>
            <a:ext cx="2570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Reinforced modes: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7814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Ultrafast Laser Pulses</a:t>
            </a:r>
            <a:endParaRPr lang="en-US" sz="30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479375" y="2207013"/>
            <a:ext cx="3970656" cy="3961268"/>
          </a:xfrm>
        </p:spPr>
        <p:txBody>
          <a:bodyPr>
            <a:normAutofit/>
          </a:bodyPr>
          <a:lstStyle/>
          <a:p>
            <a:pPr marL="118872" indent="0">
              <a:buNone/>
            </a:pPr>
            <a:r>
              <a:rPr lang="en-US" sz="2800" dirty="0" smtClean="0"/>
              <a:t>	Mode-locking:</a:t>
            </a:r>
          </a:p>
          <a:p>
            <a:endParaRPr lang="en-US" sz="2800" dirty="0"/>
          </a:p>
          <a:p>
            <a:endParaRPr lang="en-US" sz="2800" dirty="0" smtClean="0"/>
          </a:p>
          <a:p>
            <a:pPr marL="118872" indent="0">
              <a:buNone/>
            </a:pPr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016" y="1705847"/>
            <a:ext cx="3164489" cy="479644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3045621" y="3818315"/>
            <a:ext cx="1039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Random phases  </a:t>
            </a: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>
            <a:off x="4130811" y="4001903"/>
            <a:ext cx="811598" cy="3693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018914" y="3956006"/>
            <a:ext cx="975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 phase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602" y="1705847"/>
            <a:ext cx="31750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673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Ultrafast Laser Pulses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073" y="2332790"/>
            <a:ext cx="5746927" cy="2700743"/>
          </a:xfrm>
        </p:spPr>
        <p:txBody>
          <a:bodyPr>
            <a:normAutofit/>
          </a:bodyPr>
          <a:lstStyle/>
          <a:p>
            <a:r>
              <a:rPr lang="en-US" sz="2200" dirty="0" smtClean="0"/>
              <a:t>Must couple modes to each other.</a:t>
            </a:r>
          </a:p>
          <a:p>
            <a:endParaRPr lang="en-US" sz="2200" dirty="0" smtClean="0"/>
          </a:p>
          <a:p>
            <a:r>
              <a:rPr lang="en-US" sz="2200" dirty="0" smtClean="0"/>
              <a:t>Couple modes by modulating </a:t>
            </a:r>
            <a:r>
              <a:rPr lang="en-US" sz="2200" dirty="0"/>
              <a:t>parameters </a:t>
            </a:r>
            <a:r>
              <a:rPr lang="en-US" sz="2200" dirty="0" smtClean="0"/>
              <a:t>of </a:t>
            </a:r>
            <a:r>
              <a:rPr lang="en-US" sz="2200" dirty="0"/>
              <a:t>optical resonator </a:t>
            </a:r>
            <a:r>
              <a:rPr lang="en-US" sz="2200" dirty="0" smtClean="0"/>
              <a:t>with f=</a:t>
            </a:r>
            <a:r>
              <a:rPr lang="en-US" sz="2200" dirty="0" err="1" smtClean="0"/>
              <a:t>Ω</a:t>
            </a:r>
            <a:r>
              <a:rPr lang="en-US" sz="2200" dirty="0"/>
              <a:t> </a:t>
            </a:r>
            <a:r>
              <a:rPr lang="en-US" sz="2200" dirty="0" smtClean="0"/>
              <a:t>(frequency spacing of the modes).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2486" y="1488552"/>
            <a:ext cx="46767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How to achieve mode-locking:</a:t>
            </a:r>
            <a:endParaRPr 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918662" y="6033923"/>
            <a:ext cx="9629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 </a:t>
            </a:r>
            <a:r>
              <a:rPr lang="en-US" sz="2000" i="1" dirty="0" err="1"/>
              <a:t>ω</a:t>
            </a:r>
            <a:r>
              <a:rPr lang="en-US" sz="2000" i="1" baseline="-25000" dirty="0" err="1"/>
              <a:t>o</a:t>
            </a:r>
            <a:r>
              <a:rPr lang="en-US" sz="2000" i="1" dirty="0" err="1"/>
              <a:t>±n</a:t>
            </a:r>
            <a:r>
              <a:rPr lang="en-US" sz="2000" dirty="0" err="1"/>
              <a:t>Ω</a:t>
            </a:r>
            <a:r>
              <a:rPr lang="en-US" sz="2000" dirty="0"/>
              <a:t> </a:t>
            </a: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6" y="2158468"/>
            <a:ext cx="3364007" cy="2875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8850" y="4477603"/>
            <a:ext cx="5676900" cy="22733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57193" y="5608538"/>
            <a:ext cx="9123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/>
              <a:t>λ</a:t>
            </a:r>
            <a:r>
              <a:rPr lang="en-US" sz="2000" i="1" dirty="0"/>
              <a:t>=2L/n</a:t>
            </a:r>
            <a:r>
              <a:rPr lang="en-US" sz="2000" dirty="0"/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1288" y="5225141"/>
            <a:ext cx="2021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Resonant modes: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60671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8778" y="5911669"/>
            <a:ext cx="90452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Nalitov</a:t>
            </a:r>
            <a:r>
              <a:rPr lang="en-US" sz="1600" dirty="0"/>
              <a:t>, A. V., et al. "Nonlinear optical probe of indirect </a:t>
            </a:r>
            <a:r>
              <a:rPr lang="en-US" sz="1600" dirty="0" err="1"/>
              <a:t>excitons</a:t>
            </a:r>
            <a:r>
              <a:rPr lang="en-US" sz="1600" dirty="0"/>
              <a:t>." </a:t>
            </a:r>
            <a:r>
              <a:rPr lang="en-US" sz="1600" i="1" dirty="0"/>
              <a:t>Physical Review B</a:t>
            </a:r>
            <a:r>
              <a:rPr lang="en-US" sz="1600" dirty="0"/>
              <a:t> 89.15 (2014): 155309</a:t>
            </a:r>
            <a:r>
              <a:rPr lang="en-US" sz="1600" dirty="0" smtClean="0"/>
              <a:t>.</a:t>
            </a:r>
            <a:endParaRPr lang="en-US" sz="1600" dirty="0"/>
          </a:p>
          <a:p>
            <a:r>
              <a:rPr lang="en-US" sz="1600" dirty="0" err="1" smtClean="0"/>
              <a:t>Andreakou</a:t>
            </a:r>
            <a:r>
              <a:rPr lang="en-US" sz="1600" dirty="0"/>
              <a:t>, P., et al. "Nonlinear optical spectroscopy of indirect </a:t>
            </a:r>
            <a:r>
              <a:rPr lang="en-US" sz="1600" dirty="0" err="1"/>
              <a:t>excitons</a:t>
            </a:r>
            <a:r>
              <a:rPr lang="en-US" sz="1600" dirty="0"/>
              <a:t> in biased coupled quantum wells." </a:t>
            </a:r>
            <a:r>
              <a:rPr lang="en-US" sz="1600" i="1" dirty="0" err="1"/>
              <a:t>arXiv</a:t>
            </a:r>
            <a:r>
              <a:rPr lang="en-US" sz="1600" i="1" dirty="0"/>
              <a:t> preprint arXiv:1407.5500</a:t>
            </a:r>
            <a:r>
              <a:rPr lang="en-US" sz="1600" dirty="0"/>
              <a:t> (2014).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71" y="419098"/>
            <a:ext cx="5636965" cy="23256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1869" y="4291189"/>
            <a:ext cx="4625160" cy="10004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1869" y="2955571"/>
            <a:ext cx="3672244" cy="86853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685136" y="800332"/>
            <a:ext cx="32330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Goal: Measure IXs with pump-probe spectroscopy despite low oscillator strength.  Measure IXs indirectly by studying the IX effect on the DX signal.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862666" y="3172557"/>
            <a:ext cx="187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Reflectivity of DXs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56244" y="4500223"/>
            <a:ext cx="3383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IX affects DX reflectivity in 3 ways: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9750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740" y="599783"/>
            <a:ext cx="4677587" cy="2602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22" y="3753452"/>
            <a:ext cx="6064253" cy="268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931333" y="1254497"/>
            <a:ext cx="2300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Reflectivity and Kerr Rotation of DX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219475" y="4139392"/>
            <a:ext cx="26609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Can fit to theoretical calculations to determine which interactions between IX and DX are most prevalent.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2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Module.thmx</Template>
  <TotalTime>2568</TotalTime>
  <Words>332</Words>
  <Application>Microsoft Macintosh PowerPoint</Application>
  <PresentationFormat>On-screen Show (4:3)</PresentationFormat>
  <Paragraphs>65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Module</vt:lpstr>
      <vt:lpstr>Office Theme</vt:lpstr>
      <vt:lpstr>PowerPoint Presentation</vt:lpstr>
      <vt:lpstr>Applications of Pump-probe Spectroscopy</vt:lpstr>
      <vt:lpstr>Experimental Technique</vt:lpstr>
      <vt:lpstr>Population Dynamics with Pump-probe</vt:lpstr>
      <vt:lpstr>Ultrafast Laser Pulses</vt:lpstr>
      <vt:lpstr>Ultrafast Laser Pulses</vt:lpstr>
      <vt:lpstr>Ultrafast Laser Pulses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Chelsey Dorow</dc:creator>
  <cp:lastModifiedBy>UCSD Physics</cp:lastModifiedBy>
  <cp:revision>33</cp:revision>
  <dcterms:created xsi:type="dcterms:W3CDTF">2014-12-13T06:49:29Z</dcterms:created>
  <dcterms:modified xsi:type="dcterms:W3CDTF">2014-12-17T19:19:02Z</dcterms:modified>
</cp:coreProperties>
</file>